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84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5D8B-6513-B946-87B2-C914B4DE72D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387D-4AE1-A84C-849E-DC0E45A1F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5D8B-6513-B946-87B2-C914B4DE72D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387D-4AE1-A84C-849E-DC0E45A1F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5D8B-6513-B946-87B2-C914B4DE72D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387D-4AE1-A84C-849E-DC0E45A1F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5D8B-6513-B946-87B2-C914B4DE72D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387D-4AE1-A84C-849E-DC0E45A1F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5D8B-6513-B946-87B2-C914B4DE72D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387D-4AE1-A84C-849E-DC0E45A1F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5D8B-6513-B946-87B2-C914B4DE72D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387D-4AE1-A84C-849E-DC0E45A1F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5D8B-6513-B946-87B2-C914B4DE72D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387D-4AE1-A84C-849E-DC0E45A1F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5D8B-6513-B946-87B2-C914B4DE72D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387D-4AE1-A84C-849E-DC0E45A1F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5D8B-6513-B946-87B2-C914B4DE72D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387D-4AE1-A84C-849E-DC0E45A1F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5D8B-6513-B946-87B2-C914B4DE72D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387D-4AE1-A84C-849E-DC0E45A1F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5D8B-6513-B946-87B2-C914B4DE72D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387D-4AE1-A84C-849E-DC0E45A1F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A5D8B-6513-B946-87B2-C914B4DE72DC}" type="datetimeFigureOut">
              <a:rPr lang="en-US" smtClean="0"/>
              <a:pPr/>
              <a:t>11/2/16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A387D-4AE1-A84C-849E-DC0E45A1F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hyperlink" Target="http://www.kidflicks.org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49250"/>
            <a:ext cx="9144000" cy="75565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7200" y="1"/>
            <a:ext cx="74676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						</a:t>
            </a:r>
            <a:r>
              <a:rPr lang="en-US" sz="2800" b="1" u="sng" dirty="0" smtClean="0">
                <a:solidFill>
                  <a:schemeClr val="bg1"/>
                </a:solidFill>
              </a:rPr>
              <a:t>A </a:t>
            </a:r>
            <a:r>
              <a:rPr lang="en-US" sz="2800" b="1" u="sng" dirty="0">
                <a:solidFill>
                  <a:schemeClr val="bg1"/>
                </a:solidFill>
              </a:rPr>
              <a:t>year of </a:t>
            </a:r>
            <a:r>
              <a:rPr lang="en-US" sz="2800" b="1" u="sng" dirty="0" smtClean="0">
                <a:solidFill>
                  <a:schemeClr val="bg1"/>
                </a:solidFill>
              </a:rPr>
              <a:t>Latin</a:t>
            </a:r>
            <a:endParaRPr lang="en-US" sz="1600" b="1" u="sng" dirty="0" smtClean="0">
              <a:solidFill>
                <a:schemeClr val="bg1"/>
              </a:solidFill>
            </a:endParaRPr>
          </a:p>
          <a:p>
            <a:endParaRPr lang="en-US" sz="1200" b="1" u="sng" dirty="0" smtClean="0">
              <a:solidFill>
                <a:schemeClr val="bg1"/>
              </a:solidFill>
            </a:endParaRPr>
          </a:p>
          <a:p>
            <a:r>
              <a:rPr lang="en-US" sz="1100" dirty="0">
                <a:solidFill>
                  <a:srgbClr val="FFFFFF"/>
                </a:solidFill>
              </a:rPr>
              <a:t>Each month, JCL clubs are </a:t>
            </a:r>
            <a:r>
              <a:rPr lang="en-US" sz="1100" dirty="0" smtClean="0">
                <a:solidFill>
                  <a:srgbClr val="FFFFFF"/>
                </a:solidFill>
              </a:rPr>
              <a:t>encouraged to </a:t>
            </a:r>
            <a:r>
              <a:rPr lang="en-US" sz="1100" dirty="0">
                <a:solidFill>
                  <a:srgbClr val="FFFFFF"/>
                </a:solidFill>
              </a:rPr>
              <a:t>participate in </a:t>
            </a:r>
            <a:r>
              <a:rPr lang="en-US" sz="1100" dirty="0" smtClean="0">
                <a:solidFill>
                  <a:srgbClr val="FFFFFF"/>
                </a:solidFill>
              </a:rPr>
              <a:t>service and </a:t>
            </a:r>
            <a:r>
              <a:rPr lang="en-US" sz="1100" dirty="0">
                <a:solidFill>
                  <a:srgbClr val="FFFFFF"/>
                </a:solidFill>
              </a:rPr>
              <a:t>spirit-related projects to </a:t>
            </a:r>
            <a:r>
              <a:rPr lang="en-US" sz="1100" dirty="0" smtClean="0">
                <a:solidFill>
                  <a:srgbClr val="FFFFFF"/>
                </a:solidFill>
              </a:rPr>
              <a:t>encourage the </a:t>
            </a:r>
            <a:r>
              <a:rPr lang="en-US" sz="1100" dirty="0">
                <a:solidFill>
                  <a:srgbClr val="FFFFFF"/>
                </a:solidFill>
              </a:rPr>
              <a:t>study of the </a:t>
            </a:r>
            <a:r>
              <a:rPr lang="en-US" sz="1100" dirty="0" smtClean="0">
                <a:solidFill>
                  <a:srgbClr val="FFFFFF"/>
                </a:solidFill>
              </a:rPr>
              <a:t>Classics and </a:t>
            </a:r>
            <a:r>
              <a:rPr lang="en-US" sz="1100" dirty="0">
                <a:solidFill>
                  <a:srgbClr val="FFFFFF"/>
                </a:solidFill>
              </a:rPr>
              <a:t>to help their communities</a:t>
            </a:r>
            <a:r>
              <a:rPr lang="en-US" sz="1100" dirty="0" smtClean="0">
                <a:solidFill>
                  <a:srgbClr val="FFFFFF"/>
                </a:solidFill>
              </a:rPr>
              <a:t>. While </a:t>
            </a:r>
            <a:r>
              <a:rPr lang="en-US" sz="1100" dirty="0">
                <a:solidFill>
                  <a:srgbClr val="FFFFFF"/>
                </a:solidFill>
              </a:rPr>
              <a:t>clubs are encouraged </a:t>
            </a:r>
            <a:r>
              <a:rPr lang="en-US" sz="1100" dirty="0" smtClean="0">
                <a:solidFill>
                  <a:srgbClr val="FFFFFF"/>
                </a:solidFill>
              </a:rPr>
              <a:t>to participate </a:t>
            </a:r>
            <a:r>
              <a:rPr lang="en-US" sz="1100" dirty="0">
                <a:solidFill>
                  <a:srgbClr val="FFFFFF"/>
                </a:solidFill>
              </a:rPr>
              <a:t>and use the </a:t>
            </a:r>
            <a:r>
              <a:rPr lang="en-US" sz="1100" dirty="0" smtClean="0">
                <a:solidFill>
                  <a:srgbClr val="FFFFFF"/>
                </a:solidFill>
              </a:rPr>
              <a:t>themes presented </a:t>
            </a:r>
            <a:r>
              <a:rPr lang="en-US" sz="1100" dirty="0">
                <a:solidFill>
                  <a:srgbClr val="FFFFFF"/>
                </a:solidFill>
              </a:rPr>
              <a:t>for each month, </a:t>
            </a:r>
            <a:r>
              <a:rPr lang="en-US" sz="1100" dirty="0" smtClean="0">
                <a:solidFill>
                  <a:srgbClr val="FFFFFF"/>
                </a:solidFill>
              </a:rPr>
              <a:t>we understand </a:t>
            </a:r>
            <a:r>
              <a:rPr lang="en-US" sz="1100" dirty="0">
                <a:solidFill>
                  <a:srgbClr val="FFFFFF"/>
                </a:solidFill>
              </a:rPr>
              <a:t>that your club may </a:t>
            </a:r>
            <a:r>
              <a:rPr lang="en-US" sz="1100" dirty="0" smtClean="0">
                <a:solidFill>
                  <a:srgbClr val="FFFFFF"/>
                </a:solidFill>
              </a:rPr>
              <a:t>do something </a:t>
            </a:r>
            <a:r>
              <a:rPr lang="en-US" sz="1100" dirty="0">
                <a:solidFill>
                  <a:srgbClr val="FFFFFF"/>
                </a:solidFill>
              </a:rPr>
              <a:t>unique and extraordinary</a:t>
            </a:r>
            <a:r>
              <a:rPr lang="en-US" sz="1100" dirty="0" smtClean="0">
                <a:solidFill>
                  <a:srgbClr val="FFFFFF"/>
                </a:solidFill>
              </a:rPr>
              <a:t>. Feel </a:t>
            </a:r>
            <a:r>
              <a:rPr lang="en-US" sz="1100" dirty="0">
                <a:solidFill>
                  <a:srgbClr val="FFFFFF"/>
                </a:solidFill>
              </a:rPr>
              <a:t>free to use the </a:t>
            </a:r>
            <a:r>
              <a:rPr lang="en-US" sz="1100" dirty="0" smtClean="0">
                <a:solidFill>
                  <a:srgbClr val="FFFFFF"/>
                </a:solidFill>
              </a:rPr>
              <a:t>themes or </a:t>
            </a:r>
            <a:r>
              <a:rPr lang="en-US" sz="1100" dirty="0">
                <a:solidFill>
                  <a:srgbClr val="FFFFFF"/>
                </a:solidFill>
              </a:rPr>
              <a:t>make your own project! </a:t>
            </a:r>
            <a:r>
              <a:rPr lang="en-US" sz="1100" dirty="0" smtClean="0">
                <a:solidFill>
                  <a:srgbClr val="FFFFFF"/>
                </a:solidFill>
              </a:rPr>
              <a:t>Be creative</a:t>
            </a:r>
            <a:r>
              <a:rPr lang="en-US" sz="1100" dirty="0">
                <a:solidFill>
                  <a:srgbClr val="FFFFFF"/>
                </a:solidFill>
              </a:rPr>
              <a:t>!</a:t>
            </a:r>
            <a:endParaRPr lang="en-US" sz="1100" b="1" u="sng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  <a:r>
              <a:rPr lang="en-US" sz="2400" dirty="0">
                <a:solidFill>
                  <a:schemeClr val="bg1"/>
                </a:solidFill>
              </a:rPr>
              <a:t>November</a:t>
            </a:r>
            <a:r>
              <a:rPr lang="en-US" dirty="0">
                <a:solidFill>
                  <a:schemeClr val="bg1"/>
                </a:solidFill>
              </a:rPr>
              <a:t> Project Linus Cards for children in hospitals Can food drive (thanksgiving</a:t>
            </a:r>
            <a:r>
              <a:rPr lang="en-US" dirty="0" smtClean="0">
                <a:solidFill>
                  <a:schemeClr val="bg1"/>
                </a:solidFill>
              </a:rPr>
              <a:t>). Prepare </a:t>
            </a:r>
            <a:r>
              <a:rPr lang="en-US" dirty="0">
                <a:solidFill>
                  <a:schemeClr val="bg1"/>
                </a:solidFill>
              </a:rPr>
              <a:t>your money for state conventions coin </a:t>
            </a:r>
            <a:r>
              <a:rPr lang="en-US" dirty="0" smtClean="0">
                <a:solidFill>
                  <a:schemeClr val="bg1"/>
                </a:solidFill>
              </a:rPr>
              <a:t>wars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December</a:t>
            </a:r>
            <a:r>
              <a:rPr lang="en-US" dirty="0">
                <a:solidFill>
                  <a:schemeClr val="bg1"/>
                </a:solidFill>
              </a:rPr>
              <a:t> Baked goods for homeless </a:t>
            </a:r>
            <a:r>
              <a:rPr lang="en-US" dirty="0" smtClean="0">
                <a:solidFill>
                  <a:schemeClr val="bg1"/>
                </a:solidFill>
              </a:rPr>
              <a:t>shelter. Coat </a:t>
            </a:r>
            <a:r>
              <a:rPr lang="en-US" dirty="0">
                <a:solidFill>
                  <a:schemeClr val="bg1"/>
                </a:solidFill>
              </a:rPr>
              <a:t>drive Gift-</a:t>
            </a:r>
            <a:r>
              <a:rPr lang="en-US" dirty="0" smtClean="0">
                <a:solidFill>
                  <a:schemeClr val="bg1"/>
                </a:solidFill>
              </a:rPr>
              <a:t>Wrapping, Saturnalia, and </a:t>
            </a:r>
            <a:r>
              <a:rPr lang="en-US" dirty="0">
                <a:solidFill>
                  <a:schemeClr val="bg1"/>
                </a:solidFill>
              </a:rPr>
              <a:t>Classical </a:t>
            </a:r>
            <a:r>
              <a:rPr lang="en-US" dirty="0" smtClean="0">
                <a:solidFill>
                  <a:schemeClr val="bg1"/>
                </a:solidFill>
              </a:rPr>
              <a:t>Caroling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January</a:t>
            </a:r>
            <a:r>
              <a:rPr lang="en-US" dirty="0">
                <a:solidFill>
                  <a:schemeClr val="bg1"/>
                </a:solidFill>
              </a:rPr>
              <a:t> Pet supply and food </a:t>
            </a:r>
            <a:r>
              <a:rPr lang="en-US" dirty="0" smtClean="0">
                <a:solidFill>
                  <a:schemeClr val="bg1"/>
                </a:solidFill>
              </a:rPr>
              <a:t>drive, </a:t>
            </a:r>
            <a:r>
              <a:rPr lang="en-US" dirty="0">
                <a:solidFill>
                  <a:schemeClr val="bg1"/>
                </a:solidFill>
              </a:rPr>
              <a:t>Latin dance (like a winter ball) complete with </a:t>
            </a:r>
            <a:r>
              <a:rPr lang="en-US" dirty="0" smtClean="0">
                <a:solidFill>
                  <a:schemeClr val="bg1"/>
                </a:solidFill>
              </a:rPr>
              <a:t>columns. </a:t>
            </a:r>
            <a:r>
              <a:rPr lang="en-US" dirty="0">
                <a:solidFill>
                  <a:schemeClr val="bg1"/>
                </a:solidFill>
              </a:rPr>
              <a:t>Host a certamen at your </a:t>
            </a:r>
            <a:r>
              <a:rPr lang="en-US" dirty="0" smtClean="0">
                <a:solidFill>
                  <a:schemeClr val="bg1"/>
                </a:solidFill>
              </a:rPr>
              <a:t>school. Opposite </a:t>
            </a:r>
            <a:r>
              <a:rPr lang="en-US" dirty="0">
                <a:solidFill>
                  <a:schemeClr val="bg1"/>
                </a:solidFill>
              </a:rPr>
              <a:t>Day (</a:t>
            </a:r>
            <a:r>
              <a:rPr lang="en-US" dirty="0" smtClean="0">
                <a:solidFill>
                  <a:schemeClr val="bg1"/>
                </a:solidFill>
              </a:rPr>
              <a:t>25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>
                <a:solidFill>
                  <a:schemeClr val="bg1"/>
                </a:solidFill>
              </a:rPr>
              <a:t>work with Spanish department</a:t>
            </a:r>
            <a:r>
              <a:rPr lang="en-US" dirty="0" smtClean="0">
                <a:solidFill>
                  <a:schemeClr val="bg1"/>
                </a:solidFill>
              </a:rPr>
              <a:t> on a project for .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February</a:t>
            </a:r>
            <a:r>
              <a:rPr lang="en-US" dirty="0">
                <a:solidFill>
                  <a:schemeClr val="bg1"/>
                </a:solidFill>
              </a:rPr>
              <a:t> Candy </a:t>
            </a:r>
            <a:r>
              <a:rPr lang="en-US" dirty="0" smtClean="0">
                <a:solidFill>
                  <a:schemeClr val="bg1"/>
                </a:solidFill>
              </a:rPr>
              <a:t>grams, </a:t>
            </a:r>
            <a:r>
              <a:rPr lang="en-US" dirty="0">
                <a:solidFill>
                  <a:schemeClr val="bg1"/>
                </a:solidFill>
              </a:rPr>
              <a:t>Letters to </a:t>
            </a:r>
            <a:r>
              <a:rPr lang="en-US" dirty="0" smtClean="0">
                <a:solidFill>
                  <a:schemeClr val="bg1"/>
                </a:solidFill>
              </a:rPr>
              <a:t>soldiers, Latin Valentine’s. Collect </a:t>
            </a:r>
            <a:r>
              <a:rPr lang="en-US" dirty="0">
                <a:solidFill>
                  <a:schemeClr val="bg1"/>
                </a:solidFill>
              </a:rPr>
              <a:t>DVD’s and videogames you no longer use/watch and donate them to a Children’s Hospital for patients, or </a:t>
            </a:r>
            <a:r>
              <a:rPr lang="en-US" dirty="0" smtClean="0">
                <a:solidFill>
                  <a:schemeClr val="bg1"/>
                </a:solidFill>
              </a:rPr>
              <a:t>to </a:t>
            </a:r>
          </a:p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KidFlicks</a:t>
            </a:r>
            <a:r>
              <a:rPr lang="en-US" dirty="0">
                <a:solidFill>
                  <a:schemeClr val="bg1"/>
                </a:solidFill>
                <a:hlinkClick r:id="rId3"/>
              </a:rPr>
              <a:t>,</a:t>
            </a:r>
            <a:r>
              <a:rPr lang="en-US" dirty="0" smtClean="0">
                <a:solidFill>
                  <a:schemeClr val="bg1"/>
                </a:solidFill>
                <a:hlinkClick r:id="rId3"/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an organization that set up movie libraries in the children’s wards of hospitals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March</a:t>
            </a:r>
            <a:r>
              <a:rPr lang="en-US" dirty="0">
                <a:solidFill>
                  <a:srgbClr val="FFFFFF"/>
                </a:solidFill>
              </a:rPr>
              <a:t> Street </a:t>
            </a:r>
            <a:r>
              <a:rPr lang="en-US" dirty="0" smtClean="0">
                <a:solidFill>
                  <a:srgbClr val="FFFFFF"/>
                </a:solidFill>
              </a:rPr>
              <a:t>certamen, </a:t>
            </a:r>
            <a:r>
              <a:rPr lang="en-US" dirty="0">
                <a:solidFill>
                  <a:srgbClr val="FFFFFF"/>
                </a:solidFill>
              </a:rPr>
              <a:t>Murder misery Caesar </a:t>
            </a:r>
            <a:r>
              <a:rPr lang="en-US" dirty="0" smtClean="0">
                <a:solidFill>
                  <a:srgbClr val="FFFFFF"/>
                </a:solidFill>
              </a:rPr>
              <a:t>party, National </a:t>
            </a:r>
            <a:r>
              <a:rPr lang="en-US" dirty="0">
                <a:solidFill>
                  <a:srgbClr val="FFFFFF"/>
                </a:solidFill>
              </a:rPr>
              <a:t>classics </a:t>
            </a:r>
            <a:r>
              <a:rPr lang="en-US" dirty="0" smtClean="0">
                <a:solidFill>
                  <a:srgbClr val="FFFFFF"/>
                </a:solidFill>
              </a:rPr>
              <a:t>week, on (8</a:t>
            </a:r>
            <a:r>
              <a:rPr lang="en-US" baseline="30000" dirty="0" smtClean="0">
                <a:solidFill>
                  <a:srgbClr val="FFFFFF"/>
                </a:solidFill>
              </a:rPr>
              <a:t>th</a:t>
            </a:r>
            <a:r>
              <a:rPr lang="en-US" dirty="0" smtClean="0">
                <a:solidFill>
                  <a:srgbClr val="FFFFFF"/>
                </a:solidFill>
              </a:rPr>
              <a:t>) International women day help raise money for organizations, like girl up, that help women in third world countries receive higher education. </a:t>
            </a:r>
          </a:p>
          <a:p>
            <a:endParaRPr 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7556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638"/>
            <a:ext cx="79248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April</a:t>
            </a:r>
            <a:r>
              <a:rPr lang="en-US" dirty="0" smtClean="0">
                <a:solidFill>
                  <a:srgbClr val="FFFFFF"/>
                </a:solidFill>
              </a:rPr>
              <a:t> Collecting trash around neighborhoods/ adopt a road, Have an earth day celebration, Plant a tree.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May </a:t>
            </a:r>
            <a:r>
              <a:rPr lang="en-US" dirty="0" smtClean="0">
                <a:solidFill>
                  <a:srgbClr val="FFFFFF"/>
                </a:solidFill>
              </a:rPr>
              <a:t>May Day celebration, bring flowers and baskets to surrounding houses or neighborhoods, Make and hang bird houses, Classical movie night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June</a:t>
            </a:r>
            <a:r>
              <a:rPr lang="en-US" dirty="0" smtClean="0">
                <a:solidFill>
                  <a:srgbClr val="FFFFFF"/>
                </a:solidFill>
              </a:rPr>
              <a:t> Toy drive (A great organization to donate to is ChildHelp), Current events ( help out a need by creating a go-fund-me and donating to it), Find a group of Latin friends and work on building a house (for Habitat for Humanity).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July</a:t>
            </a:r>
            <a:r>
              <a:rPr lang="en-US" dirty="0" smtClean="0">
                <a:solidFill>
                  <a:srgbClr val="FFFFFF"/>
                </a:solidFill>
              </a:rPr>
              <a:t> Focus on the National service project and bring supplies. Set up group art workshops to work on graphic arts projects together. 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August</a:t>
            </a:r>
            <a:r>
              <a:rPr lang="en-US" dirty="0" smtClean="0">
                <a:solidFill>
                  <a:srgbClr val="FFFFFF"/>
                </a:solidFill>
              </a:rPr>
              <a:t> Last chance for a vacation! Travel with your Latin club to a roman exhibit or activity, maybe even fly to Italy. Host a (Soles for soles) shoe drive as you buy new shoes for the upcoming school year 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September</a:t>
            </a:r>
            <a:r>
              <a:rPr lang="en-US" dirty="0" smtClean="0">
                <a:solidFill>
                  <a:srgbClr val="FFFFFF"/>
                </a:solidFill>
              </a:rPr>
              <a:t> Latin mentoring, “Labor on Labor Day”, Have a slam (classical) poetry night, Have a Trojan war dodge ball game.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sz="2400" dirty="0" smtClean="0">
                <a:solidFill>
                  <a:srgbClr val="FFFFFF"/>
                </a:solidFill>
              </a:rPr>
              <a:t>October</a:t>
            </a:r>
            <a:r>
              <a:rPr lang="en-US" dirty="0" smtClean="0">
                <a:solidFill>
                  <a:srgbClr val="FFFFFF"/>
                </a:solidFill>
              </a:rPr>
              <a:t> Homecoming tree activity, Host a Candy drive (Maddie Miracle Fund), Have a Costume drive for Halloween, Rake leaves for elders, Pumpkin decorating with your club.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507</Words>
  <Application>Microsoft Macintosh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and Debbie DuMez</dc:creator>
  <cp:lastModifiedBy>Alex and Debbie DuMez</cp:lastModifiedBy>
  <cp:revision>1</cp:revision>
  <dcterms:created xsi:type="dcterms:W3CDTF">2016-11-03T00:05:50Z</dcterms:created>
  <dcterms:modified xsi:type="dcterms:W3CDTF">2016-11-03T00:30:24Z</dcterms:modified>
</cp:coreProperties>
</file>